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5" r:id="rId3"/>
    <p:sldId id="257" r:id="rId4"/>
    <p:sldId id="258" r:id="rId5"/>
    <p:sldId id="259" r:id="rId6"/>
    <p:sldId id="266" r:id="rId7"/>
    <p:sldId id="267" r:id="rId8"/>
    <p:sldId id="269" r:id="rId9"/>
    <p:sldId id="270" r:id="rId10"/>
    <p:sldId id="268" r:id="rId1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C50C1-6C4B-456C-8845-B8177F4EC4D7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60B8C-ECC7-4EDB-9635-8911A8A5E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43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9EC071-D13D-4C58-8E81-04506D4A84D4}" type="datetimeFigureOut">
              <a:rPr lang="en-CA" smtClean="0"/>
              <a:t>01/11/2018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22532D-C1A1-43C9-8A4A-5913F994AB4D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Types of Circulatory Systems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573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p. 481 #1-3</a:t>
            </a:r>
            <a:r>
              <a:rPr lang="en-CA" smtClean="0"/>
              <a:t>, 4a</a:t>
            </a: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Seatwork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192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circulatory system is an evolutionary adaptation to the increase in body size of different organism</a:t>
            </a:r>
          </a:p>
          <a:p>
            <a:r>
              <a:rPr lang="en-CA" dirty="0" smtClean="0"/>
              <a:t>They no longer could rely on simple diffusion for the movement of gases and nutrients</a:t>
            </a:r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887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32500" lnSpcReduction="20000"/>
          </a:bodyPr>
          <a:lstStyle/>
          <a:p>
            <a:r>
              <a:rPr lang="en-US" sz="8600" dirty="0">
                <a:latin typeface="Times New Roman" pitchFamily="18" charset="0"/>
                <a:cs typeface="Times New Roman" pitchFamily="18" charset="0"/>
              </a:rPr>
              <a:t>Multicellular organisms are organized into tissues and organs that require nutrients and oxygen in order to 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function.</a:t>
            </a:r>
          </a:p>
          <a:p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8600" dirty="0">
                <a:latin typeface="Times New Roman" pitchFamily="18" charset="0"/>
                <a:cs typeface="Times New Roman" pitchFamily="18" charset="0"/>
              </a:rPr>
              <a:t>transport system is necessary to perform the </a:t>
            </a:r>
            <a:r>
              <a:rPr lang="en-US" sz="8600" dirty="0" smtClean="0">
                <a:latin typeface="Times New Roman" pitchFamily="18" charset="0"/>
                <a:cs typeface="Times New Roman" pitchFamily="18" charset="0"/>
              </a:rPr>
              <a:t>following:</a:t>
            </a:r>
          </a:p>
          <a:p>
            <a:pPr marL="713232" lvl="1" indent="-457200"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US" sz="8200" b="1" dirty="0">
                <a:latin typeface="Times New Roman" pitchFamily="18" charset="0"/>
                <a:cs typeface="Times New Roman" pitchFamily="18" charset="0"/>
              </a:rPr>
              <a:t>transport</a:t>
            </a:r>
            <a:r>
              <a:rPr lang="en-US" sz="8200" dirty="0">
                <a:latin typeface="Times New Roman" pitchFamily="18" charset="0"/>
                <a:cs typeface="Times New Roman" pitchFamily="18" charset="0"/>
              </a:rPr>
              <a:t> gases, nutrient molecules, and wastes</a:t>
            </a:r>
          </a:p>
          <a:p>
            <a:pPr marL="713232" lvl="1" indent="-457200"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US" sz="8200" b="1" dirty="0">
                <a:latin typeface="Times New Roman" pitchFamily="18" charset="0"/>
                <a:cs typeface="Times New Roman" pitchFamily="18" charset="0"/>
              </a:rPr>
              <a:t>regulate</a:t>
            </a:r>
            <a:r>
              <a:rPr lang="en-US" sz="8200" dirty="0">
                <a:latin typeface="Times New Roman" pitchFamily="18" charset="0"/>
                <a:cs typeface="Times New Roman" pitchFamily="18" charset="0"/>
              </a:rPr>
              <a:t> internal temperature </a:t>
            </a:r>
            <a:endParaRPr lang="en-US" sz="8200" dirty="0" smtClean="0">
              <a:latin typeface="Times New Roman" pitchFamily="18" charset="0"/>
              <a:cs typeface="Times New Roman" pitchFamily="18" charset="0"/>
            </a:endParaRPr>
          </a:p>
          <a:p>
            <a:pPr marL="713232" lvl="1" indent="-457200"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US" sz="8200" b="1" dirty="0" smtClean="0">
                <a:latin typeface="Times New Roman" pitchFamily="18" charset="0"/>
                <a:cs typeface="Times New Roman" pitchFamily="18" charset="0"/>
              </a:rPr>
              <a:t>transport</a:t>
            </a:r>
            <a:r>
              <a:rPr lang="en-US" sz="8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200" dirty="0">
                <a:latin typeface="Times New Roman" pitchFamily="18" charset="0"/>
                <a:cs typeface="Times New Roman" pitchFamily="18" charset="0"/>
              </a:rPr>
              <a:t>chemical substances </a:t>
            </a:r>
            <a:r>
              <a:rPr lang="en-US" sz="8200" dirty="0" smtClean="0">
                <a:latin typeface="Times New Roman" pitchFamily="18" charset="0"/>
                <a:cs typeface="Times New Roman" pitchFamily="18" charset="0"/>
              </a:rPr>
              <a:t>(hormones) around </a:t>
            </a:r>
            <a:r>
              <a:rPr lang="en-US" sz="8200" dirty="0">
                <a:latin typeface="Times New Roman" pitchFamily="18" charset="0"/>
                <a:cs typeface="Times New Roman" pitchFamily="18" charset="0"/>
              </a:rPr>
              <a:t>the body</a:t>
            </a:r>
          </a:p>
          <a:p>
            <a:pPr marL="713232" lvl="1" indent="-457200"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US" sz="8200" b="1" dirty="0">
                <a:latin typeface="Times New Roman" pitchFamily="18" charset="0"/>
                <a:cs typeface="Times New Roman" pitchFamily="18" charset="0"/>
              </a:rPr>
              <a:t>protect</a:t>
            </a:r>
            <a:r>
              <a:rPr lang="en-US" sz="8200" dirty="0">
                <a:latin typeface="Times New Roman" pitchFamily="18" charset="0"/>
                <a:cs typeface="Times New Roman" pitchFamily="18" charset="0"/>
              </a:rPr>
              <a:t> against blood loss from injury and against diseases and toxic substances</a:t>
            </a:r>
            <a:endParaRPr lang="en-US" sz="8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9600" kern="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Function of the Circulatory System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7534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Even though the circulatory system can vary between different species, the all have the following features:</a:t>
            </a:r>
          </a:p>
          <a:p>
            <a:pPr lvl="1"/>
            <a:r>
              <a:rPr lang="en-CA" dirty="0" smtClean="0"/>
              <a:t>A fluid that transports materials through the body</a:t>
            </a:r>
          </a:p>
          <a:p>
            <a:pPr lvl="1"/>
            <a:r>
              <a:rPr lang="en-CA" dirty="0" smtClean="0"/>
              <a:t>A network of tubes in which the fluid circulates</a:t>
            </a:r>
          </a:p>
          <a:p>
            <a:pPr lvl="1"/>
            <a:r>
              <a:rPr lang="en-CA" dirty="0" smtClean="0"/>
              <a:t>A pump that pushes the fluid through the tubes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Types of Circulatory Systems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4753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fluid flows freely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within the body cavity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makes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direct contact with organs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tissues (bathes the cells directly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circulating fluid is called,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hemolymph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is a mixture of blood and tissue fluids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or more hearts contract and pushes blood through blood vessels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 the sinuses, when the heart relaxes the hemolymph is drawn back to the heart through open-ended pores</a:t>
            </a:r>
            <a:endParaRPr lang="en-CA" dirty="0" smtClean="0"/>
          </a:p>
          <a:p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Not all open circulatory systems are used for transporting oxygen, but the main function is transporting nutrients and waste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1) Open Circulatory System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408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/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insects,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crustaceans</a:t>
            </a:r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196753"/>
            <a:ext cx="47254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Pictures\Bio11\Ch12\FigU4-03_p4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80"/>
            <a:ext cx="4645152" cy="25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61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ictures\Bio11\Ch12\FigU4-03_p479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12" y="4231753"/>
            <a:ext cx="4522787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kept physically contained within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vessels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blood follows a continuous fixed path of circulation and is confined to a network of vessels that keeps the blood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separate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Substances diffuse between the circulatory system and other cells</a:t>
            </a:r>
          </a:p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earthworms, birds, humans</a:t>
            </a:r>
            <a:endParaRPr lang="en-CA" dirty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>
              <a:defRPr/>
            </a:pPr>
            <a:endParaRPr lang="en-US" kern="0" dirty="0">
              <a:latin typeface="Times New Roman" pitchFamily="18" charset="0"/>
              <a:cs typeface="Times New Roman" pitchFamily="18" charset="0"/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2) Closed Circulatory System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69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9" t="16692" r="5631" b="13643"/>
          <a:stretch/>
        </p:blipFill>
        <p:spPr bwMode="auto">
          <a:xfrm>
            <a:off x="5459573" y="3170902"/>
            <a:ext cx="3672349" cy="368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5544616"/>
          </a:xfrm>
        </p:spPr>
        <p:txBody>
          <a:bodyPr>
            <a:normAutofit/>
          </a:bodyPr>
          <a:lstStyle/>
          <a:p>
            <a:r>
              <a:rPr lang="en-CA" dirty="0" smtClean="0"/>
              <a:t>The heart evolved from simple aortic arches (i.e. earthworm) into a two chambered heart (i.e. fish), then a three chambered heart (</a:t>
            </a:r>
            <a:r>
              <a:rPr lang="en-CA" dirty="0"/>
              <a:t>i.e. </a:t>
            </a:r>
            <a:r>
              <a:rPr lang="en-CA" dirty="0" smtClean="0"/>
              <a:t>reptiles) and eventually into the four chambered heart (</a:t>
            </a:r>
            <a:r>
              <a:rPr lang="en-CA" dirty="0"/>
              <a:t>i.e. </a:t>
            </a:r>
            <a:r>
              <a:rPr lang="en-CA" dirty="0" smtClean="0"/>
              <a:t>humans)</a:t>
            </a:r>
          </a:p>
          <a:p>
            <a:r>
              <a:rPr lang="en-CA" dirty="0" smtClean="0"/>
              <a:t>All the hearts contain:</a:t>
            </a:r>
          </a:p>
          <a:p>
            <a:pPr lvl="1"/>
            <a:r>
              <a:rPr lang="en-CA" b="1" dirty="0" smtClean="0"/>
              <a:t>Atrium</a:t>
            </a:r>
            <a:r>
              <a:rPr lang="en-CA" dirty="0" smtClean="0"/>
              <a:t> – which collects blood</a:t>
            </a:r>
          </a:p>
          <a:p>
            <a:pPr marL="393192" lvl="1" indent="0">
              <a:buNone/>
            </a:pPr>
            <a:r>
              <a:rPr lang="en-CA" dirty="0" smtClean="0"/>
              <a:t>from the body and pumps it to </a:t>
            </a:r>
          </a:p>
          <a:p>
            <a:pPr marL="393192" lvl="1" indent="0">
              <a:buNone/>
            </a:pPr>
            <a:r>
              <a:rPr lang="en-CA" dirty="0" smtClean="0"/>
              <a:t>the ventricle</a:t>
            </a:r>
          </a:p>
          <a:p>
            <a:pPr lvl="1"/>
            <a:r>
              <a:rPr lang="en-CA" b="1" dirty="0" smtClean="0"/>
              <a:t>Ventricle</a:t>
            </a:r>
            <a:r>
              <a:rPr lang="en-CA" dirty="0" smtClean="0"/>
              <a:t> – pumps blood </a:t>
            </a:r>
          </a:p>
          <a:p>
            <a:pPr marL="393192" lvl="1" indent="0">
              <a:buNone/>
            </a:pPr>
            <a:r>
              <a:rPr lang="en-CA" dirty="0" smtClean="0"/>
              <a:t>around body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Evolution of the Heart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77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85288"/>
            <a:ext cx="2676525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more complex circulatory system separates circulation to the lungs and the rest of the body by a four chambered heart</a:t>
            </a:r>
          </a:p>
          <a:p>
            <a:r>
              <a:rPr lang="en-CA" dirty="0" smtClean="0"/>
              <a:t>The </a:t>
            </a:r>
            <a:r>
              <a:rPr lang="en-CA" b="1" dirty="0" smtClean="0"/>
              <a:t>pulmonary circuit </a:t>
            </a:r>
            <a:r>
              <a:rPr lang="en-CA" dirty="0" smtClean="0"/>
              <a:t>moves blood to the lungs for gas exchange and the </a:t>
            </a:r>
            <a:r>
              <a:rPr lang="en-CA" b="1" dirty="0" smtClean="0"/>
              <a:t>systemic circuit</a:t>
            </a:r>
            <a:r>
              <a:rPr lang="en-CA" dirty="0" smtClean="0"/>
              <a:t> moves blood to the rest</a:t>
            </a:r>
          </a:p>
          <a:p>
            <a:pPr marL="109728" indent="0">
              <a:buNone/>
            </a:pPr>
            <a:r>
              <a:rPr lang="en-CA" dirty="0" smtClean="0"/>
              <a:t> of the body tissues to deliver </a:t>
            </a:r>
          </a:p>
          <a:p>
            <a:pPr marL="109728" indent="0">
              <a:buNone/>
            </a:pPr>
            <a:r>
              <a:rPr lang="en-CA" dirty="0" smtClean="0"/>
              <a:t>oxygen, nutrients and other </a:t>
            </a:r>
          </a:p>
          <a:p>
            <a:pPr marL="109728" indent="0">
              <a:buNone/>
            </a:pPr>
            <a:r>
              <a:rPr lang="en-CA" dirty="0" smtClean="0"/>
              <a:t>substances 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Two-Circuit Circulatory System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0353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434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Types of Circulatory Systems</vt:lpstr>
      <vt:lpstr>PowerPoint Presentation</vt:lpstr>
      <vt:lpstr>Function of the Circulatory System</vt:lpstr>
      <vt:lpstr>Types of Circulatory Systems</vt:lpstr>
      <vt:lpstr>1) Open Circulatory System</vt:lpstr>
      <vt:lpstr>PowerPoint Presentation</vt:lpstr>
      <vt:lpstr>2) Closed Circulatory System</vt:lpstr>
      <vt:lpstr>The Evolution of the Heart</vt:lpstr>
      <vt:lpstr>Two-Circuit Circulatory System</vt:lpstr>
      <vt:lpstr>Seatwork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Circulatory System</dc:title>
  <dc:creator>Brian</dc:creator>
  <cp:lastModifiedBy>Tien, Jean (EDU)</cp:lastModifiedBy>
  <cp:revision>13</cp:revision>
  <cp:lastPrinted>2012-11-12T12:53:35Z</cp:lastPrinted>
  <dcterms:created xsi:type="dcterms:W3CDTF">2012-11-10T13:53:01Z</dcterms:created>
  <dcterms:modified xsi:type="dcterms:W3CDTF">2018-01-11T19:31:11Z</dcterms:modified>
</cp:coreProperties>
</file>