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5" r:id="rId4"/>
    <p:sldId id="259" r:id="rId5"/>
    <p:sldId id="260" r:id="rId6"/>
    <p:sldId id="267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B2395B-3F4A-4D5B-838F-62F23C7DD4AC}" type="datetimeFigureOut">
              <a:rPr lang="en-US" smtClean="0"/>
              <a:t>11/18/2012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2406F1-1D5A-47E3-A2B0-5BF2ECFAF7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Types of Blood Cells</a:t>
            </a:r>
          </a:p>
        </p:txBody>
      </p:sp>
    </p:spTree>
    <p:extLst>
      <p:ext uri="{BB962C8B-B14F-4D97-AF65-F5344CB8AC3E}">
        <p14:creationId xmlns:p14="http://schemas.microsoft.com/office/powerpoint/2010/main" val="8147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6202363" cy="4525962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Blood tissue is composed of two main elements: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Plasma: 55% of blood. Made of water, dissolved gases, proteins, sugars, minerals, and waste products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Cells: About 45% of blood volume, consist of </a:t>
            </a:r>
            <a:r>
              <a:rPr lang="en-US" dirty="0" smtClean="0">
                <a:latin typeface="+mj-lt"/>
                <a:cs typeface="Times New Roman" pitchFamily="18" charset="0"/>
              </a:rPr>
              <a:t>red blood cells, white blood cells, and platelets that are formed in bone marrow</a:t>
            </a:r>
            <a:r>
              <a:rPr lang="en-US" dirty="0" smtClean="0">
                <a:latin typeface="+mj-lt"/>
              </a:rPr>
              <a:t>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Blood: The Transport System</a:t>
            </a:r>
          </a:p>
        </p:txBody>
      </p:sp>
      <p:pic>
        <p:nvPicPr>
          <p:cNvPr id="4" name="Picture 2" descr="D:\Pictures\Bio11\Ch12\FigU4-10_p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700213"/>
            <a:ext cx="23590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76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8133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Plasma is 92% water; 7% dissolved blood proteins (albumin, globulins, fibrinogen); and 1% other substances (glucose, fatty acids, vitamins, salts, gases)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Blood Plasma</a:t>
            </a:r>
            <a:endParaRPr lang="en-US" dirty="0"/>
          </a:p>
        </p:txBody>
      </p:sp>
      <p:pic>
        <p:nvPicPr>
          <p:cNvPr id="4" name="Picture 7" descr="D:\Pictures\Bio11\Ch12\table12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852738"/>
            <a:ext cx="7993063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4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55787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Red blood cells (</a:t>
            </a:r>
            <a:r>
              <a:rPr lang="en-US" i="1" dirty="0" smtClean="0">
                <a:latin typeface="+mj-lt"/>
                <a:cs typeface="Times New Roman" pitchFamily="18" charset="0"/>
              </a:rPr>
              <a:t>erythrocytes</a:t>
            </a:r>
            <a:r>
              <a:rPr lang="en-US" dirty="0" smtClean="0">
                <a:latin typeface="+mj-lt"/>
                <a:cs typeface="Times New Roman" pitchFamily="18" charset="0"/>
              </a:rPr>
              <a:t>) make up 44% of the total volume of blood 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Are biconcave disks that do not contain a nucleus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Are specialized for oxygen transport due to the hemoglobin they contain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Hemoglobin can also carry carbon dioxide in small amounts to aid in waste removal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 Mature erythrocytes do not have a nucleus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There are between 500 and 1000 red blood cells for every white blood cell.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Red Blood Cells</a:t>
            </a:r>
            <a:endParaRPr lang="en-US" dirty="0"/>
          </a:p>
        </p:txBody>
      </p:sp>
      <p:pic>
        <p:nvPicPr>
          <p:cNvPr id="4" name="Picture 2" descr="D:\Pictures\Bio11\Ch12\12.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100262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25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974"/>
            <a:ext cx="7715250" cy="4899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White </a:t>
            </a:r>
            <a:r>
              <a:rPr lang="en-US" dirty="0">
                <a:latin typeface="+mj-lt"/>
                <a:cs typeface="Times New Roman" pitchFamily="18" charset="0"/>
              </a:rPr>
              <a:t>blood cells (leukocytes) make up 1% of the total volume of </a:t>
            </a:r>
            <a:r>
              <a:rPr lang="en-US" dirty="0" smtClean="0">
                <a:latin typeface="+mj-lt"/>
                <a:cs typeface="Times New Roman" pitchFamily="18" charset="0"/>
              </a:rPr>
              <a:t>blood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There are several types of leukocytes, each with different functions but all contain a nucleus unlike RBC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There are two categories of leukocytes:</a:t>
            </a:r>
          </a:p>
          <a:p>
            <a:pPr lvl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Granular – contains small particles in their cytoplasm; attack foreign material an microorganism that are brought in to the cells; consist of </a:t>
            </a:r>
            <a:r>
              <a:rPr lang="en-US" i="1" dirty="0" smtClean="0">
                <a:cs typeface="Times New Roman" pitchFamily="18" charset="0"/>
              </a:rPr>
              <a:t>neutrophils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(most abundant), </a:t>
            </a:r>
            <a:r>
              <a:rPr lang="en-US" i="1" dirty="0" err="1" smtClean="0">
                <a:cs typeface="Times New Roman" pitchFamily="18" charset="0"/>
              </a:rPr>
              <a:t>eosinophils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i="1" dirty="0" smtClean="0">
                <a:cs typeface="Times New Roman" pitchFamily="18" charset="0"/>
              </a:rPr>
              <a:t>basophils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White Blood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5763" y="914400"/>
            <a:ext cx="8229600" cy="4525963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dirty="0" err="1">
                <a:cs typeface="Times New Roman" pitchFamily="18" charset="0"/>
              </a:rPr>
              <a:t>Agranular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– consist of </a:t>
            </a:r>
            <a:r>
              <a:rPr lang="en-US" i="1" dirty="0" smtClean="0">
                <a:cs typeface="Times New Roman" pitchFamily="18" charset="0"/>
              </a:rPr>
              <a:t>lymphocytes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(produce antibodies), </a:t>
            </a:r>
            <a:r>
              <a:rPr lang="en-US" dirty="0" smtClean="0">
                <a:cs typeface="Times New Roman" pitchFamily="18" charset="0"/>
              </a:rPr>
              <a:t>and </a:t>
            </a:r>
            <a:r>
              <a:rPr lang="en-US" i="1" dirty="0" smtClean="0">
                <a:cs typeface="Times New Roman" pitchFamily="18" charset="0"/>
              </a:rPr>
              <a:t>monocytes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(circulate and destroy bacteria</a:t>
            </a:r>
            <a:r>
              <a:rPr lang="en-US" dirty="0" smtClean="0">
                <a:cs typeface="Times New Roman" pitchFamily="18" charset="0"/>
              </a:rPr>
              <a:t>)</a:t>
            </a:r>
            <a:endParaRPr lang="en-US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D:\Pictures\Bio11\Ch12\12.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0"/>
            <a:ext cx="6086599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00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1257300"/>
            <a:ext cx="8066087" cy="52197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i="1" dirty="0" smtClean="0">
                <a:latin typeface="+mj-lt"/>
                <a:cs typeface="Times New Roman" pitchFamily="18" charset="0"/>
              </a:rPr>
              <a:t>Platelets</a:t>
            </a:r>
            <a:r>
              <a:rPr lang="en-US" b="1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</a:rPr>
              <a:t>(</a:t>
            </a:r>
            <a:r>
              <a:rPr lang="en-US" i="1" dirty="0">
                <a:latin typeface="+mj-lt"/>
                <a:cs typeface="Times New Roman" pitchFamily="18" charset="0"/>
              </a:rPr>
              <a:t>thrombocytes</a:t>
            </a:r>
            <a:r>
              <a:rPr lang="en-US" dirty="0">
                <a:latin typeface="+mj-lt"/>
                <a:cs typeface="Times New Roman" pitchFamily="18" charset="0"/>
              </a:rPr>
              <a:t>) are 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marL="109728" indent="0" eaLnBrk="1" hangingPunct="1">
              <a:buNone/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membrane-bound </a:t>
            </a:r>
            <a:r>
              <a:rPr lang="en-US" dirty="0">
                <a:latin typeface="+mj-lt"/>
                <a:cs typeface="Times New Roman" pitchFamily="18" charset="0"/>
              </a:rPr>
              <a:t>fragments of 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marL="109728" indent="0" eaLnBrk="1" hangingPunct="1">
              <a:buNone/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cells </a:t>
            </a:r>
            <a:r>
              <a:rPr lang="en-US" dirty="0">
                <a:latin typeface="+mj-lt"/>
                <a:cs typeface="Times New Roman" pitchFamily="18" charset="0"/>
              </a:rPr>
              <a:t>(no nuclei) that play a key 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marL="109728" indent="0" eaLnBrk="1" hangingPunct="1">
              <a:buNone/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role </a:t>
            </a:r>
            <a:r>
              <a:rPr lang="en-US" dirty="0">
                <a:latin typeface="+mj-lt"/>
                <a:cs typeface="Times New Roman" pitchFamily="18" charset="0"/>
              </a:rPr>
              <a:t>in the complex process of </a:t>
            </a:r>
            <a:endParaRPr lang="en-US" dirty="0" smtClean="0">
              <a:latin typeface="+mj-lt"/>
              <a:cs typeface="Times New Roman" pitchFamily="18" charset="0"/>
            </a:endParaRPr>
          </a:p>
          <a:p>
            <a:pPr marL="109728" indent="0" eaLnBrk="1" hangingPunct="1">
              <a:buNone/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blood clotting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When a blood vessel is broken, the platelets stick to the collagen fibers in the blood vessel walls and create a mesh that traps more and more platelets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When the wound is healed the body absorbs and breaks down the blood clot</a:t>
            </a:r>
          </a:p>
          <a:p>
            <a:pPr eaLnBrk="1" hangingPunct="1"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What happens when a blood clot comes loose and moves throughout the blood vessel?</a:t>
            </a:r>
          </a:p>
          <a:p>
            <a:pPr eaLnBrk="1" hangingPunct="1">
              <a:defRPr/>
            </a:pPr>
            <a:endParaRPr lang="en-US" dirty="0">
              <a:latin typeface="+mj-lt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Platelets</a:t>
            </a:r>
            <a:endParaRPr lang="en-US" dirty="0"/>
          </a:p>
        </p:txBody>
      </p:sp>
      <p:pic>
        <p:nvPicPr>
          <p:cNvPr id="4" name="Picture 2" descr="D:\Pictures\Bio11\Ch12\12.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4119"/>
            <a:ext cx="227965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94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850" y="333375"/>
          <a:ext cx="8424864" cy="6359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16"/>
                <a:gridCol w="2106216"/>
                <a:gridCol w="2106216"/>
                <a:gridCol w="2106216"/>
              </a:tblGrid>
              <a:tr h="79832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RBC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WBC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Platelets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Origin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Bone</a:t>
                      </a:r>
                      <a:r>
                        <a:rPr lang="en-US" sz="1800" baseline="0" dirty="0" smtClean="0"/>
                        <a:t> marrow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Bone</a:t>
                      </a:r>
                      <a:r>
                        <a:rPr lang="en-US" sz="1800" baseline="0" dirty="0" smtClean="0"/>
                        <a:t> marrow, lymph glands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Bone</a:t>
                      </a:r>
                      <a:r>
                        <a:rPr lang="en-US" sz="1800" baseline="0" dirty="0" smtClean="0"/>
                        <a:t> marrow, lungs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Size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Small (8 µm diameter)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Larger (10 µm diameter)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Smallest</a:t>
                      </a:r>
                      <a:r>
                        <a:rPr lang="en-US" sz="1800" baseline="0" dirty="0" smtClean="0"/>
                        <a:t> (2</a:t>
                      </a:r>
                      <a:r>
                        <a:rPr lang="en-US" sz="1800" dirty="0" smtClean="0"/>
                        <a:t>µm diameter)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11886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Cells</a:t>
                      </a:r>
                      <a:r>
                        <a:rPr lang="en-US" sz="1800" baseline="0" dirty="0" smtClean="0"/>
                        <a:t> per mm</a:t>
                      </a:r>
                      <a:r>
                        <a:rPr lang="en-US" sz="1800" baseline="30000" dirty="0" smtClean="0"/>
                        <a:t>3</a:t>
                      </a:r>
                      <a:endParaRPr lang="en-US" sz="1800" baseline="300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5,500,000 (male)</a:t>
                      </a:r>
                    </a:p>
                    <a:p>
                      <a:r>
                        <a:rPr lang="en-US" sz="1800" dirty="0" smtClean="0"/>
                        <a:t>~4,500,000</a:t>
                      </a:r>
                      <a:r>
                        <a:rPr lang="en-US" sz="1800" baseline="0" dirty="0" smtClean="0"/>
                        <a:t> (female)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3000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~ 250,000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11886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Function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carry oxygen and carbon dioxide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To engulf foreign particles or to </a:t>
                      </a:r>
                      <a:r>
                        <a:rPr lang="en-US" sz="1800" dirty="0" smtClean="0"/>
                        <a:t>form </a:t>
                      </a:r>
                      <a:r>
                        <a:rPr lang="en-US" sz="1800" baseline="0" dirty="0" smtClean="0"/>
                        <a:t>antibodies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play a role in the clotting</a:t>
                      </a:r>
                      <a:r>
                        <a:rPr lang="en-US" sz="1800" baseline="0" dirty="0" smtClean="0"/>
                        <a:t> of blood (defense)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Life</a:t>
                      </a:r>
                      <a:r>
                        <a:rPr lang="en-US" sz="1800" baseline="0" dirty="0" smtClean="0"/>
                        <a:t> span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120</a:t>
                      </a:r>
                      <a:r>
                        <a:rPr lang="en-US" sz="1800" baseline="0" dirty="0" smtClean="0"/>
                        <a:t> days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few hours</a:t>
                      </a:r>
                      <a:r>
                        <a:rPr lang="en-US" sz="1800" baseline="0" dirty="0" smtClean="0"/>
                        <a:t> to a few days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2-8 days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</a:tr>
              <a:tr h="126373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Appearance</a:t>
                      </a:r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9" marR="91439" marT="45715" marB="45715"/>
                </a:tc>
              </a:tr>
            </a:tbl>
          </a:graphicData>
        </a:graphic>
      </p:graphicFrame>
      <p:pic>
        <p:nvPicPr>
          <p:cNvPr id="266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5589588"/>
            <a:ext cx="1225550" cy="100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634038"/>
            <a:ext cx="14462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7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50" y="5589588"/>
            <a:ext cx="8159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7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5603875"/>
            <a:ext cx="7493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8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Read and summarize p. 485-486 – blood substitutes</a:t>
            </a:r>
          </a:p>
          <a:p>
            <a:pPr eaLnBrk="1" hangingPunct="1"/>
            <a:r>
              <a:rPr lang="en-US" dirty="0" smtClean="0"/>
              <a:t>Questions p. </a:t>
            </a:r>
            <a:r>
              <a:rPr lang="en-US" smtClean="0"/>
              <a:t>486 #1, 2,4, 8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Homework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9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469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Types of Blood Cells</vt:lpstr>
      <vt:lpstr>Blood: The Transport System</vt:lpstr>
      <vt:lpstr>Blood Plasma</vt:lpstr>
      <vt:lpstr>Red Blood Cells</vt:lpstr>
      <vt:lpstr>White Blood Cells</vt:lpstr>
      <vt:lpstr>PowerPoint Presentation</vt:lpstr>
      <vt:lpstr>Platelets</vt:lpstr>
      <vt:lpstr>PowerPoint Presentation</vt:lpstr>
      <vt:lpstr>Homework</vt:lpstr>
    </vt:vector>
  </TitlesOfParts>
  <Company>BHNCDSB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Blood Cells</dc:title>
  <dc:creator>BHN IMAGE</dc:creator>
  <cp:lastModifiedBy>Brian</cp:lastModifiedBy>
  <cp:revision>5</cp:revision>
  <dcterms:created xsi:type="dcterms:W3CDTF">2012-11-14T18:00:51Z</dcterms:created>
  <dcterms:modified xsi:type="dcterms:W3CDTF">2012-11-18T15:45:17Z</dcterms:modified>
</cp:coreProperties>
</file>